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2" r:id="rId53"/>
    <p:sldId id="311" r:id="rId54"/>
    <p:sldId id="310" r:id="rId55"/>
    <p:sldId id="309" r:id="rId56"/>
    <p:sldId id="313" r:id="rId57"/>
    <p:sldId id="316" r:id="rId58"/>
    <p:sldId id="317" r:id="rId59"/>
    <p:sldId id="320" r:id="rId60"/>
    <p:sldId id="319" r:id="rId61"/>
    <p:sldId id="318" r:id="rId62"/>
    <p:sldId id="324" r:id="rId63"/>
    <p:sldId id="323" r:id="rId64"/>
    <p:sldId id="322" r:id="rId65"/>
    <p:sldId id="321" r:id="rId66"/>
    <p:sldId id="327" r:id="rId67"/>
    <p:sldId id="326" r:id="rId68"/>
    <p:sldId id="325" r:id="rId69"/>
    <p:sldId id="328" r:id="rId7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EL KAVRAMLAR" id="{B18D13D7-7C72-4705-B54A-A5928A7FDF25}">
          <p14:sldIdLst>
            <p14:sldId id="257"/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MERKEZİ EĞİLİM ÖLÇÜLERİ" id="{10F89EED-0501-4047-BBBC-EDD535C21045}">
          <p14:sldIdLst>
            <p14:sldId id="274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İSTATİSTİKSEL DÜŞÜNCE MODELLERİ" id="{E2154599-08C4-4915-A3B7-8D938E63ED39}">
          <p14:sldIdLst>
            <p14:sldId id="312"/>
            <p14:sldId id="311"/>
            <p14:sldId id="310"/>
            <p14:sldId id="309"/>
            <p14:sldId id="313"/>
            <p14:sldId id="316"/>
            <p14:sldId id="317"/>
            <p14:sldId id="320"/>
            <p14:sldId id="319"/>
            <p14:sldId id="318"/>
            <p14:sldId id="324"/>
            <p14:sldId id="323"/>
            <p14:sldId id="322"/>
            <p14:sldId id="321"/>
            <p14:sldId id="327"/>
            <p14:sldId id="326"/>
            <p14:sldId id="325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al Aksu" initials="CA" lastIdx="3" clrIdx="0">
    <p:extLst>
      <p:ext uri="{19B8F6BF-5375-455C-9EA6-DF929625EA0E}">
        <p15:presenceInfo xmlns:p15="http://schemas.microsoft.com/office/powerpoint/2012/main" userId="Celal Aks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9EFBA24-AE2A-466D-AA82-D740D9BD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BC28029-7BAC-4316-A93D-9FB57E3D01E3}"/>
              </a:ext>
            </a:extLst>
          </p:cNvPr>
          <p:cNvSpPr txBox="1"/>
          <p:nvPr/>
        </p:nvSpPr>
        <p:spPr>
          <a:xfrm>
            <a:off x="3098409" y="1048435"/>
            <a:ext cx="6196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Veri okuryazarlığı ile ilgili bilinmesi gereken temel istatistiksel kavramlar.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12711FF-751C-4CCD-BD33-CBE562A2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E156881-6A12-4E68-840B-2E4F3DC1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C0A82F8-0E08-49BF-B807-09AC6B80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B17857C-693A-41CE-8F1E-FAE05156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7B3126B-85F1-48B0-9C46-9701FB9C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57D2E75-0BC1-45A7-A2CD-DCB8EB8E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9E28990-90B5-4550-8B58-23CB57C3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1F0A5F6-0D02-4588-A82C-FFAC9BA5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D1932DE7-1A07-4A80-A8BC-4C7DBD53AEFF}"/>
              </a:ext>
            </a:extLst>
          </p:cNvPr>
          <p:cNvSpPr txBox="1"/>
          <p:nvPr/>
        </p:nvSpPr>
        <p:spPr>
          <a:xfrm>
            <a:off x="3049172" y="3102318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Veri setini betimlemek için kullanılan tekniklerden biri olan merkezi eğilim ölçüleri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89C34E5-C5A2-4387-BD39-694AC35EA5D6}"/>
              </a:ext>
            </a:extLst>
          </p:cNvPr>
          <p:cNvSpPr txBox="1"/>
          <p:nvPr/>
        </p:nvSpPr>
        <p:spPr>
          <a:xfrm>
            <a:off x="3049172" y="148235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tr-TR" b="1" i="0" dirty="0">
                <a:solidFill>
                  <a:srgbClr val="253342"/>
                </a:solidFill>
                <a:effectLst/>
                <a:latin typeface="GreycliffCF"/>
              </a:rPr>
              <a:t>Merkezi Eğilim Ölçüleri</a:t>
            </a:r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29C99EA-B7EA-4FF6-A2A0-DAAD7E13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353DFB0-6D7A-4776-A7D0-8F42EBE6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EF3D0D6-7E9C-4E98-9AE0-EDD7E4240910}"/>
              </a:ext>
            </a:extLst>
          </p:cNvPr>
          <p:cNvSpPr txBox="1"/>
          <p:nvPr/>
        </p:nvSpPr>
        <p:spPr>
          <a:xfrm>
            <a:off x="534572" y="2782668"/>
            <a:ext cx="3756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İlgilendiğimiz ana kitle popülasyondur.</a:t>
            </a:r>
          </a:p>
          <a:p>
            <a:r>
              <a:rPr lang="tr-TR" dirty="0"/>
              <a:t>Örnek : Seçimler için Ülke </a:t>
            </a:r>
            <a:r>
              <a:rPr lang="tr-TR" dirty="0" err="1"/>
              <a:t>Nufüsü</a:t>
            </a:r>
            <a:endParaRPr lang="tr-TR" dirty="0"/>
          </a:p>
          <a:p>
            <a:endParaRPr lang="tr-TR" dirty="0"/>
          </a:p>
          <a:p>
            <a:r>
              <a:rPr lang="tr-TR" dirty="0"/>
              <a:t>- Verinin tamamıdır.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FBB042D-59A3-4999-97A5-3D306822B5A0}"/>
              </a:ext>
            </a:extLst>
          </p:cNvPr>
          <p:cNvSpPr txBox="1"/>
          <p:nvPr/>
        </p:nvSpPr>
        <p:spPr>
          <a:xfrm>
            <a:off x="7658532" y="3956702"/>
            <a:ext cx="43646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Popülasyon içinden seçilen alt kümedir</a:t>
            </a:r>
          </a:p>
          <a:p>
            <a:r>
              <a:rPr lang="tr-TR" dirty="0"/>
              <a:t>Örnek : Seçim anketi için belirlenen 2500 kişi</a:t>
            </a:r>
          </a:p>
          <a:p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/>
              <a:t>Veriyi temsil eden alt kümedir.</a:t>
            </a:r>
          </a:p>
          <a:p>
            <a:pPr marL="285750" indent="-285750">
              <a:buFontTx/>
              <a:buChar char="-"/>
            </a:pPr>
            <a:r>
              <a:rPr lang="tr-TR" dirty="0" err="1"/>
              <a:t>Anakitleyi</a:t>
            </a:r>
            <a:r>
              <a:rPr lang="tr-TR" dirty="0"/>
              <a:t> iyi temsil etmelidir.</a:t>
            </a:r>
          </a:p>
          <a:p>
            <a:pPr marL="285750" indent="-285750">
              <a:buFontTx/>
              <a:buChar char="-"/>
            </a:pPr>
            <a:r>
              <a:rPr lang="tr-TR" dirty="0"/>
              <a:t>Çeşitli yöntemlerle oluşturulur. ( tabakalı,</a:t>
            </a:r>
          </a:p>
          <a:p>
            <a:r>
              <a:rPr lang="tr-TR" dirty="0"/>
              <a:t>      rastgele örnekleme )</a:t>
            </a:r>
          </a:p>
        </p:txBody>
      </p:sp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422F28D-3013-413C-8D5A-5F054DAC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F3B3A00-5F98-47AB-BBC1-3391CA0E9558}"/>
              </a:ext>
            </a:extLst>
          </p:cNvPr>
          <p:cNvSpPr txBox="1"/>
          <p:nvPr/>
        </p:nvSpPr>
        <p:spPr>
          <a:xfrm>
            <a:off x="998806" y="2616591"/>
            <a:ext cx="32712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Örnek : Kullanıcıların</a:t>
            </a:r>
          </a:p>
          <a:p>
            <a:r>
              <a:rPr lang="tr-TR" dirty="0"/>
              <a:t>bir web sitesinde geçirdikleri </a:t>
            </a:r>
          </a:p>
          <a:p>
            <a:r>
              <a:rPr lang="tr-TR" dirty="0"/>
              <a:t>süre, her bir kullanıcının </a:t>
            </a:r>
          </a:p>
          <a:p>
            <a:r>
              <a:rPr lang="tr-TR" dirty="0"/>
              <a:t>kullandığı sürelerin ortalamasıyla</a:t>
            </a:r>
          </a:p>
          <a:p>
            <a:r>
              <a:rPr lang="tr-TR" dirty="0"/>
              <a:t>hesaplanır.</a:t>
            </a:r>
          </a:p>
        </p:txBody>
      </p:sp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107A704-ABEB-4049-A31B-8F01168A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AFB0C59-4F84-47C0-A5BF-084D28C1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C22948B-7C92-456F-830C-91E04C84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4B19BB6-F344-455C-AD50-2B3E1754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D5BD973-02DB-418A-AFE5-21111B5F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ED26B53-D542-4B50-A82D-188B1BC6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3960616-DEA7-4C57-B232-1FD7C386C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F50FE29-A3BF-485C-A09B-A49291BDB262}"/>
              </a:ext>
            </a:extLst>
          </p:cNvPr>
          <p:cNvSpPr txBox="1"/>
          <p:nvPr/>
        </p:nvSpPr>
        <p:spPr>
          <a:xfrm>
            <a:off x="1955409" y="5359791"/>
            <a:ext cx="457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Seri dağılımı simetrik değilse MEDYAN kullanılır</a:t>
            </a:r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5D9ADA0-7C40-44D2-989B-13FB9E74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338B46E-734B-4E17-B410-D8DA9C15CBEE}"/>
              </a:ext>
            </a:extLst>
          </p:cNvPr>
          <p:cNvSpPr txBox="1"/>
          <p:nvPr/>
        </p:nvSpPr>
        <p:spPr>
          <a:xfrm>
            <a:off x="3573194" y="4346916"/>
            <a:ext cx="10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MEDYAN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8CD21D0-E073-4B64-81E4-1FE087B14237}"/>
              </a:ext>
            </a:extLst>
          </p:cNvPr>
          <p:cNvSpPr txBox="1"/>
          <p:nvPr/>
        </p:nvSpPr>
        <p:spPr>
          <a:xfrm>
            <a:off x="7377843" y="4346916"/>
            <a:ext cx="2328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ARİTMETİK ORTALAMA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DC4EF2A-6C22-480C-9E81-6F25572AD4B3}"/>
              </a:ext>
            </a:extLst>
          </p:cNvPr>
          <p:cNvSpPr txBox="1"/>
          <p:nvPr/>
        </p:nvSpPr>
        <p:spPr>
          <a:xfrm>
            <a:off x="7377843" y="5232289"/>
            <a:ext cx="258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Verilerden uzak bir değer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67AAD5-EB03-4A7F-8ABB-11AF2B3EABE7}"/>
              </a:ext>
            </a:extLst>
          </p:cNvPr>
          <p:cNvSpPr/>
          <p:nvPr/>
        </p:nvSpPr>
        <p:spPr>
          <a:xfrm>
            <a:off x="3387126" y="3984728"/>
            <a:ext cx="1381641" cy="146304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2C4B406-7DBF-4B7E-BAD1-67F5B500128C}"/>
              </a:ext>
            </a:extLst>
          </p:cNvPr>
          <p:cNvSpPr txBox="1"/>
          <p:nvPr/>
        </p:nvSpPr>
        <p:spPr>
          <a:xfrm>
            <a:off x="2485699" y="1617785"/>
            <a:ext cx="523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 temsil etmesi için hangi değer kullanılmalıdır ?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023F12A-4388-4359-890A-E4A672FF4313}"/>
              </a:ext>
            </a:extLst>
          </p:cNvPr>
          <p:cNvSpPr txBox="1"/>
          <p:nvPr/>
        </p:nvSpPr>
        <p:spPr>
          <a:xfrm>
            <a:off x="2208628" y="5950634"/>
            <a:ext cx="659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Sunumlarda medyan veya ortalamanın neden seçildiği belirtilmelidir.</a:t>
            </a:r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0ADCC66-9D37-4594-8F70-1D84568D8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28573DB-0AA4-4D3E-94E3-73086694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F9EEF1E-6B26-4372-A2A2-313E6239C0C0}"/>
              </a:ext>
            </a:extLst>
          </p:cNvPr>
          <p:cNvSpPr txBox="1"/>
          <p:nvPr/>
        </p:nvSpPr>
        <p:spPr>
          <a:xfrm>
            <a:off x="942535" y="3545058"/>
            <a:ext cx="399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Örneklemdeki her bir elemanı ifade eder.</a:t>
            </a:r>
          </a:p>
        </p:txBody>
      </p:sp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1717681-6AB3-4667-98A2-7B0FD2EB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773F3E0-2FE3-4DE8-91B8-41470BE5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A1A0056-A510-4B51-98E4-66EFF57705B0}"/>
              </a:ext>
            </a:extLst>
          </p:cNvPr>
          <p:cNvSpPr txBox="1"/>
          <p:nvPr/>
        </p:nvSpPr>
        <p:spPr>
          <a:xfrm>
            <a:off x="1165123" y="4748981"/>
            <a:ext cx="79462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Verinin dağılım durumuna bakmak için kullanılır.</a:t>
            </a:r>
          </a:p>
          <a:p>
            <a:endParaRPr lang="tr-TR" dirty="0"/>
          </a:p>
          <a:p>
            <a:r>
              <a:rPr lang="tr-TR" dirty="0"/>
              <a:t>Serinin merkeziyle birlikte, sağındaki ve solundaki veriler hakkında bilgi verir.</a:t>
            </a:r>
          </a:p>
          <a:p>
            <a:endParaRPr lang="tr-TR" dirty="0"/>
          </a:p>
          <a:p>
            <a:r>
              <a:rPr lang="tr-TR" dirty="0"/>
              <a:t>Verilerin dağılım durumu hakkında medyan ve art. ortalamadan daha çok bilgi verir.</a:t>
            </a: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C2F8E11-C319-44FB-BD9D-911260E6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FB4ABAC-C4DE-4F98-BD28-F0029A3C6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DB950B0-B99E-4CBB-802C-1E5C9476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FC8D982-51E0-4C96-9174-F4D35EBD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3B6349F-1A4F-46D9-949D-2BDE7C391BB5}"/>
              </a:ext>
            </a:extLst>
          </p:cNvPr>
          <p:cNvSpPr txBox="1"/>
          <p:nvPr/>
        </p:nvSpPr>
        <p:spPr>
          <a:xfrm>
            <a:off x="4557252" y="1519084"/>
            <a:ext cx="277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HANGİ PORTFÖY DAHA İYİ ?</a:t>
            </a:r>
          </a:p>
        </p:txBody>
      </p:sp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A2545C2-8475-43B7-BFEF-9DAD3428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F54B47A-8477-426C-A85B-F4DE1160099B}"/>
              </a:ext>
            </a:extLst>
          </p:cNvPr>
          <p:cNvSpPr txBox="1"/>
          <p:nvPr/>
        </p:nvSpPr>
        <p:spPr>
          <a:xfrm>
            <a:off x="1091381" y="2197510"/>
            <a:ext cx="1300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ORTALAMA </a:t>
            </a:r>
          </a:p>
          <a:p>
            <a:r>
              <a:rPr lang="tr-TR" dirty="0"/>
              <a:t>706.000</a:t>
            </a:r>
          </a:p>
          <a:p>
            <a:r>
              <a:rPr lang="tr-TR" dirty="0"/>
              <a:t>MEDYAN</a:t>
            </a:r>
          </a:p>
          <a:p>
            <a:r>
              <a:rPr lang="tr-TR" dirty="0"/>
              <a:t>700.000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F7EB9DC-DDD1-4131-BD47-A18427B0EBAC}"/>
              </a:ext>
            </a:extLst>
          </p:cNvPr>
          <p:cNvSpPr txBox="1"/>
          <p:nvPr/>
        </p:nvSpPr>
        <p:spPr>
          <a:xfrm>
            <a:off x="7869664" y="2197510"/>
            <a:ext cx="1300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ORTALAMA </a:t>
            </a:r>
          </a:p>
          <a:p>
            <a:r>
              <a:rPr lang="tr-TR" dirty="0"/>
              <a:t>730.000</a:t>
            </a:r>
          </a:p>
          <a:p>
            <a:r>
              <a:rPr lang="tr-TR" dirty="0"/>
              <a:t>MEDYAN</a:t>
            </a:r>
          </a:p>
          <a:p>
            <a:r>
              <a:rPr lang="tr-TR" dirty="0"/>
              <a:t>400.000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E4DF0A6-8AB5-468A-BAC5-E3BF3970F369}"/>
              </a:ext>
            </a:extLst>
          </p:cNvPr>
          <p:cNvSpPr txBox="1"/>
          <p:nvPr/>
        </p:nvSpPr>
        <p:spPr>
          <a:xfrm>
            <a:off x="956804" y="4919332"/>
            <a:ext cx="102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Medyan ve </a:t>
            </a:r>
            <a:r>
              <a:rPr lang="tr-TR" dirty="0" err="1"/>
              <a:t>Ortalama'nın</a:t>
            </a:r>
            <a:r>
              <a:rPr lang="tr-TR" dirty="0"/>
              <a:t> birbirine yakın olması demek, veri dağılımının düzgün olduğu yani homojen olduğu</a:t>
            </a:r>
          </a:p>
          <a:p>
            <a:r>
              <a:rPr lang="tr-TR" dirty="0"/>
              <a:t>anlamına gelir. İki değerde verileri temsil etmek için kullanılabilir.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544D6AA-F82D-493B-9DB2-8BE144D782C4}"/>
              </a:ext>
            </a:extLst>
          </p:cNvPr>
          <p:cNvSpPr txBox="1"/>
          <p:nvPr/>
        </p:nvSpPr>
        <p:spPr>
          <a:xfrm>
            <a:off x="1091381" y="3628671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 kendi içinde değerlendirmek için</a:t>
            </a:r>
          </a:p>
          <a:p>
            <a:r>
              <a:rPr lang="tr-TR" dirty="0"/>
              <a:t>iki değerde kullanılabilir.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AE6C58E-5623-4AE7-A415-741A5B912E41}"/>
              </a:ext>
            </a:extLst>
          </p:cNvPr>
          <p:cNvSpPr txBox="1"/>
          <p:nvPr/>
        </p:nvSpPr>
        <p:spPr>
          <a:xfrm>
            <a:off x="956803" y="5610394"/>
            <a:ext cx="10723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3.500.000 değeri aykırı bir değerdir. Ve ortalamayı yukarı çekmektedir.</a:t>
            </a:r>
          </a:p>
          <a:p>
            <a:endParaRPr lang="tr-TR" dirty="0"/>
          </a:p>
          <a:p>
            <a:r>
              <a:rPr lang="tr-TR" dirty="0"/>
              <a:t>Dolayısıyla bu iki veri setini karşılaştırmak için MEDYAN kullanılmalıdır.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1AA91CCA-3D9C-499F-A919-8B8208572B55}"/>
              </a:ext>
            </a:extLst>
          </p:cNvPr>
          <p:cNvSpPr txBox="1"/>
          <p:nvPr/>
        </p:nvSpPr>
        <p:spPr>
          <a:xfrm>
            <a:off x="7438103" y="3627671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Verileri kendi içinde değerlendirmek için</a:t>
            </a:r>
          </a:p>
          <a:p>
            <a:r>
              <a:rPr lang="tr-TR" dirty="0"/>
              <a:t>MEDYAN kullanılabilir.</a:t>
            </a:r>
          </a:p>
        </p:txBody>
      </p:sp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33CD29D-F0B2-466B-9974-CD3FE1C1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609E270-09E1-4DC0-9699-F67E5A188E2A}"/>
              </a:ext>
            </a:extLst>
          </p:cNvPr>
          <p:cNvSpPr txBox="1"/>
          <p:nvPr/>
        </p:nvSpPr>
        <p:spPr>
          <a:xfrm>
            <a:off x="526572" y="833676"/>
            <a:ext cx="11177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 dirty="0">
                <a:solidFill>
                  <a:srgbClr val="5F6B76"/>
                </a:solidFill>
                <a:effectLst/>
                <a:latin typeface="GreycliffCF"/>
              </a:rPr>
              <a:t>Veri setini betimlemek için kullanılan tekniklerden olan dağılım ölçüleri, elimizdeki değişkenin ne şekilde dağıldığını </a:t>
            </a:r>
          </a:p>
          <a:p>
            <a:r>
              <a:rPr lang="tr-TR" dirty="0">
                <a:solidFill>
                  <a:srgbClr val="5F6B76"/>
                </a:solidFill>
                <a:latin typeface="GreycliffCF"/>
              </a:rPr>
              <a:t>ifade etmektedir. </a:t>
            </a:r>
            <a:r>
              <a:rPr lang="tr-TR" dirty="0" err="1">
                <a:solidFill>
                  <a:srgbClr val="5F6B76"/>
                </a:solidFill>
                <a:latin typeface="GreycliffCF"/>
              </a:rPr>
              <a:t>Max</a:t>
            </a:r>
            <a:r>
              <a:rPr lang="tr-TR" dirty="0">
                <a:solidFill>
                  <a:srgbClr val="5F6B76"/>
                </a:solidFill>
                <a:latin typeface="GreycliffCF"/>
              </a:rPr>
              <a:t>, </a:t>
            </a:r>
            <a:r>
              <a:rPr lang="tr-TR" dirty="0" err="1">
                <a:solidFill>
                  <a:srgbClr val="5F6B76"/>
                </a:solidFill>
                <a:latin typeface="GreycliffCF"/>
              </a:rPr>
              <a:t>min</a:t>
            </a:r>
            <a:r>
              <a:rPr lang="tr-TR" dirty="0">
                <a:solidFill>
                  <a:srgbClr val="5F6B76"/>
                </a:solidFill>
                <a:latin typeface="GreycliffCF"/>
              </a:rPr>
              <a:t> değerler, ortalama etrafındaki durumunun ne olduğunu anlamaya çalışmak amaçlarıyla</a:t>
            </a:r>
          </a:p>
          <a:p>
            <a:r>
              <a:rPr lang="tr-TR" dirty="0">
                <a:solidFill>
                  <a:srgbClr val="5F6B76"/>
                </a:solidFill>
                <a:latin typeface="GreycliffCF"/>
              </a:rPr>
              <a:t>kullanılan ölçülerdir.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A60FC80-BEF9-4655-A2B1-8372A896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F4B0A2A-4BAB-43AD-BDA8-685B5FE119BE}"/>
              </a:ext>
            </a:extLst>
          </p:cNvPr>
          <p:cNvSpPr txBox="1"/>
          <p:nvPr/>
        </p:nvSpPr>
        <p:spPr>
          <a:xfrm>
            <a:off x="1266092" y="5655212"/>
            <a:ext cx="895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Örneğin bir şirketteki maaş aralığına bakılarak o şirket hakkında bazı çıkarımlarda bulunulabilir.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3223DB2-2AC5-42CE-A5F7-E574DD1B75A1}"/>
              </a:ext>
            </a:extLst>
          </p:cNvPr>
          <p:cNvSpPr txBox="1"/>
          <p:nvPr/>
        </p:nvSpPr>
        <p:spPr>
          <a:xfrm>
            <a:off x="1195754" y="1167618"/>
            <a:ext cx="289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İlkel bir dağılım ölçüsüdür.</a:t>
            </a:r>
          </a:p>
        </p:txBody>
      </p:sp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EDEBA54-A108-4063-91BA-3523AF81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4FB2A84-7811-4FD9-A2F1-667C9DEAC756}"/>
              </a:ext>
            </a:extLst>
          </p:cNvPr>
          <p:cNvSpPr txBox="1"/>
          <p:nvPr/>
        </p:nvSpPr>
        <p:spPr>
          <a:xfrm>
            <a:off x="4614204" y="3854547"/>
            <a:ext cx="106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Ortalama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0DC6038-49F4-46EC-B452-92037F9DEE06}"/>
              </a:ext>
            </a:extLst>
          </p:cNvPr>
          <p:cNvSpPr txBox="1"/>
          <p:nvPr/>
        </p:nvSpPr>
        <p:spPr>
          <a:xfrm>
            <a:off x="3684398" y="4614203"/>
            <a:ext cx="291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Gözlem birimlerini ifade eder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963B7555-2C36-4255-AE78-DA4198968C6C}"/>
              </a:ext>
            </a:extLst>
          </p:cNvPr>
          <p:cNvCxnSpPr/>
          <p:nvPr/>
        </p:nvCxnSpPr>
        <p:spPr>
          <a:xfrm flipH="1" flipV="1">
            <a:off x="4487594" y="3464223"/>
            <a:ext cx="576775" cy="55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420B2E1B-9D23-4203-98DB-797B67D9B097}"/>
              </a:ext>
            </a:extLst>
          </p:cNvPr>
          <p:cNvCxnSpPr/>
          <p:nvPr/>
        </p:nvCxnSpPr>
        <p:spPr>
          <a:xfrm flipV="1">
            <a:off x="3698465" y="3648889"/>
            <a:ext cx="0" cy="114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ağ Ayraç 12">
            <a:extLst>
              <a:ext uri="{FF2B5EF4-FFF2-40B4-BE49-F238E27FC236}">
                <a16:creationId xmlns:a16="http://schemas.microsoft.com/office/drawing/2014/main" id="{B6400376-8FE7-4B2A-89C1-AB445AB9701F}"/>
              </a:ext>
            </a:extLst>
          </p:cNvPr>
          <p:cNvSpPr/>
          <p:nvPr/>
        </p:nvSpPr>
        <p:spPr>
          <a:xfrm rot="16200000">
            <a:off x="4064029" y="2694267"/>
            <a:ext cx="170544" cy="929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4D2D78F-2D2F-471A-BE2F-19B07ED1D32A}"/>
              </a:ext>
            </a:extLst>
          </p:cNvPr>
          <p:cNvSpPr txBox="1"/>
          <p:nvPr/>
        </p:nvSpPr>
        <p:spPr>
          <a:xfrm>
            <a:off x="3341868" y="2324737"/>
            <a:ext cx="254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Ortalamadan olan sapma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76DFB435-3A89-4668-9363-05056B801F96}"/>
              </a:ext>
            </a:extLst>
          </p:cNvPr>
          <p:cNvCxnSpPr/>
          <p:nvPr/>
        </p:nvCxnSpPr>
        <p:spPr>
          <a:xfrm flipH="1">
            <a:off x="4327518" y="2669450"/>
            <a:ext cx="130484" cy="404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072EE9A-0AC5-4E35-B027-A276A2E5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8CF3D40-10EB-48B4-9C66-A800727AECCB}"/>
              </a:ext>
            </a:extLst>
          </p:cNvPr>
          <p:cNvSpPr txBox="1"/>
          <p:nvPr/>
        </p:nvSpPr>
        <p:spPr>
          <a:xfrm>
            <a:off x="1294228" y="1364566"/>
            <a:ext cx="91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Aşağıdaki veri tablosundaki her bir satır GÖZLEM </a:t>
            </a:r>
            <a:r>
              <a:rPr lang="tr-TR" dirty="0" err="1"/>
              <a:t>BİRİMİ'dir</a:t>
            </a:r>
            <a:r>
              <a:rPr lang="tr-TR" dirty="0"/>
              <a:t>. Ve araştırmanın ana odak noktasıdır.</a:t>
            </a:r>
          </a:p>
          <a:p>
            <a:r>
              <a:rPr lang="tr-TR" dirty="0"/>
              <a:t>Her bir sütün </a:t>
            </a:r>
            <a:r>
              <a:rPr lang="tr-TR" dirty="0" err="1"/>
              <a:t>DEĞİŞKEN'dir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FE546BC-3EB0-4835-A80A-3225EA95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E62E80F-8D3B-492B-8D87-153C06AD2996}"/>
              </a:ext>
            </a:extLst>
          </p:cNvPr>
          <p:cNvSpPr txBox="1"/>
          <p:nvPr/>
        </p:nvSpPr>
        <p:spPr>
          <a:xfrm>
            <a:off x="5798434" y="1127036"/>
            <a:ext cx="1706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ortalama</a:t>
            </a:r>
          </a:p>
          <a:p>
            <a:pPr algn="ctr"/>
            <a:r>
              <a:rPr lang="tr-TR" dirty="0"/>
              <a:t>( okunuşu : mü )</a:t>
            </a: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8DCE8C4D-3A2C-4A8D-96FE-CE8BD065B09F}"/>
              </a:ext>
            </a:extLst>
          </p:cNvPr>
          <p:cNvCxnSpPr>
            <a:cxnSpLocks/>
          </p:cNvCxnSpPr>
          <p:nvPr/>
        </p:nvCxnSpPr>
        <p:spPr>
          <a:xfrm>
            <a:off x="6651523" y="1873667"/>
            <a:ext cx="0" cy="106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6B0040D5-8EA5-460C-A2D4-F027DECC46FA}"/>
              </a:ext>
            </a:extLst>
          </p:cNvPr>
          <p:cNvCxnSpPr/>
          <p:nvPr/>
        </p:nvCxnSpPr>
        <p:spPr>
          <a:xfrm>
            <a:off x="7540283" y="3277772"/>
            <a:ext cx="26306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F1498D63-5047-4B1C-BA7E-9ADA803B52EC}"/>
              </a:ext>
            </a:extLst>
          </p:cNvPr>
          <p:cNvSpPr txBox="1"/>
          <p:nvPr/>
        </p:nvSpPr>
        <p:spPr>
          <a:xfrm>
            <a:off x="8510954" y="2978778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aynıdırlar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6D0ACEB-18A5-4C54-94B2-1E56CFE6E346}"/>
              </a:ext>
            </a:extLst>
          </p:cNvPr>
          <p:cNvSpPr txBox="1"/>
          <p:nvPr/>
        </p:nvSpPr>
        <p:spPr>
          <a:xfrm>
            <a:off x="5711803" y="5246071"/>
            <a:ext cx="189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standart sapma</a:t>
            </a:r>
          </a:p>
          <a:p>
            <a:pPr algn="ctr"/>
            <a:r>
              <a:rPr lang="tr-TR" dirty="0"/>
              <a:t>( okunuşu : </a:t>
            </a:r>
            <a:r>
              <a:rPr lang="tr-TR" dirty="0" err="1"/>
              <a:t>sigma</a:t>
            </a:r>
            <a:r>
              <a:rPr lang="tr-TR" dirty="0"/>
              <a:t>)</a:t>
            </a:r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DA190776-E01B-4497-8D5C-80EB4CFC5099}"/>
              </a:ext>
            </a:extLst>
          </p:cNvPr>
          <p:cNvCxnSpPr/>
          <p:nvPr/>
        </p:nvCxnSpPr>
        <p:spPr>
          <a:xfrm>
            <a:off x="7540282" y="3810000"/>
            <a:ext cx="26306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FBA350B1-D675-43D6-BF3C-1366E4ADC0E6}"/>
              </a:ext>
            </a:extLst>
          </p:cNvPr>
          <p:cNvCxnSpPr>
            <a:cxnSpLocks/>
          </p:cNvCxnSpPr>
          <p:nvPr/>
        </p:nvCxnSpPr>
        <p:spPr>
          <a:xfrm flipV="1">
            <a:off x="6651521" y="4191392"/>
            <a:ext cx="1" cy="103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068F77C-3065-4A4A-9B1F-3DA8D050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5B7D0E5-A11F-494B-98D0-133CF4BD510B}"/>
              </a:ext>
            </a:extLst>
          </p:cNvPr>
          <p:cNvSpPr txBox="1"/>
          <p:nvPr/>
        </p:nvSpPr>
        <p:spPr>
          <a:xfrm>
            <a:off x="759655" y="5486400"/>
            <a:ext cx="5992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Ortalamadan olan sapmaların karelerinin alınmasının sebebi "0" dan kurtulmaktır. Yani pozitif değerlerle işlem yapmaktır. Sonrasında alınan kareyi düzeltmek için karekök alınmaktadır.</a:t>
            </a:r>
          </a:p>
        </p:txBody>
      </p:sp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964D1E1-6918-4AD6-A8A5-E025E51F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0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1137F2D-5FD8-490B-BABE-13AE19F25D60}"/>
              </a:ext>
            </a:extLst>
          </p:cNvPr>
          <p:cNvSpPr txBox="1"/>
          <p:nvPr/>
        </p:nvSpPr>
        <p:spPr>
          <a:xfrm>
            <a:off x="618978" y="2278966"/>
            <a:ext cx="3733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Birden fazla değişkenin dağılımını</a:t>
            </a:r>
          </a:p>
          <a:p>
            <a:r>
              <a:rPr lang="tr-TR" dirty="0"/>
              <a:t>birbirleriyle kıyaslamak için kullanmak</a:t>
            </a:r>
          </a:p>
          <a:p>
            <a:r>
              <a:rPr lang="tr-TR" dirty="0"/>
              <a:t>istediğimizde </a:t>
            </a:r>
            <a:r>
              <a:rPr lang="tr-TR" dirty="0" err="1"/>
              <a:t>varyans</a:t>
            </a:r>
            <a:r>
              <a:rPr lang="tr-TR" dirty="0"/>
              <a:t> kullanılması </a:t>
            </a:r>
          </a:p>
          <a:p>
            <a:r>
              <a:rPr lang="tr-TR" dirty="0"/>
              <a:t>tercih edilebilir.</a:t>
            </a:r>
          </a:p>
        </p:txBody>
      </p:sp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E7A0714-AEA7-4B6A-8D18-F5B3CE2D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3852AA2-9AF9-4938-A94D-EA7AA4B87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F587C90-29AF-40BD-B052-9D45087A96A9}"/>
              </a:ext>
            </a:extLst>
          </p:cNvPr>
          <p:cNvSpPr txBox="1"/>
          <p:nvPr/>
        </p:nvSpPr>
        <p:spPr>
          <a:xfrm>
            <a:off x="548640" y="1674055"/>
            <a:ext cx="2154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Ortalama ile Medyan</a:t>
            </a:r>
          </a:p>
          <a:p>
            <a:r>
              <a:rPr lang="tr-TR" dirty="0"/>
              <a:t>arasında fark var ise </a:t>
            </a:r>
          </a:p>
          <a:p>
            <a:r>
              <a:rPr lang="tr-TR" dirty="0"/>
              <a:t>ÇARPIKLIK vardır.</a:t>
            </a:r>
          </a:p>
        </p:txBody>
      </p:sp>
    </p:spTree>
    <p:extLst>
      <p:ext uri="{BB962C8B-B14F-4D97-AF65-F5344CB8AC3E}">
        <p14:creationId xmlns:p14="http://schemas.microsoft.com/office/powerpoint/2010/main" val="1119899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D505C8E-1788-4696-BD69-DF21672B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AB8287B-1500-4496-97D6-63FC1F90719D}"/>
              </a:ext>
            </a:extLst>
          </p:cNvPr>
          <p:cNvSpPr txBox="1"/>
          <p:nvPr/>
        </p:nvSpPr>
        <p:spPr>
          <a:xfrm>
            <a:off x="9200270" y="1397674"/>
            <a:ext cx="2511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PÇK</a:t>
            </a:r>
          </a:p>
          <a:p>
            <a:r>
              <a:rPr lang="tr-TR" dirty="0"/>
              <a:t>-1 ile +1 arasında yer alır.</a:t>
            </a:r>
          </a:p>
          <a:p>
            <a:endParaRPr lang="tr-TR" dirty="0"/>
          </a:p>
          <a:p>
            <a:r>
              <a:rPr lang="tr-TR" dirty="0"/>
              <a:t>+1'e yaklaştıkça serinin </a:t>
            </a:r>
          </a:p>
          <a:p>
            <a:r>
              <a:rPr lang="tr-TR" dirty="0"/>
              <a:t>sağ çarpıklığı;</a:t>
            </a:r>
          </a:p>
          <a:p>
            <a:r>
              <a:rPr lang="tr-TR" dirty="0"/>
              <a:t>-1'e yaklaştıkça serinin </a:t>
            </a:r>
          </a:p>
          <a:p>
            <a:r>
              <a:rPr lang="tr-TR" dirty="0"/>
              <a:t>sola çarpıklığı artar.</a:t>
            </a:r>
          </a:p>
        </p:txBody>
      </p:sp>
    </p:spTree>
    <p:extLst>
      <p:ext uri="{BB962C8B-B14F-4D97-AF65-F5344CB8AC3E}">
        <p14:creationId xmlns:p14="http://schemas.microsoft.com/office/powerpoint/2010/main" val="3728774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79436FB-5951-401A-BE6A-CCD8AC55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B2E6568-4006-48B6-A20E-2E0099F5C331}"/>
              </a:ext>
            </a:extLst>
          </p:cNvPr>
          <p:cNvSpPr txBox="1"/>
          <p:nvPr/>
        </p:nvSpPr>
        <p:spPr>
          <a:xfrm>
            <a:off x="928468" y="844062"/>
            <a:ext cx="10596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Özellikle tek bir veri elimizde olduğunda ve bununla ilgili çıkarımlar ortaya çıkarmaya çalıştığımızda kullanmamız</a:t>
            </a:r>
          </a:p>
          <a:p>
            <a:r>
              <a:rPr lang="tr-TR" dirty="0"/>
              <a:t>gerekir. Veriler simetrik mi, çarpılık var mı, yönü nedir vb. bilgilere ulaşmamızı sağlar.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D06CD3A-AF58-4A5A-99DB-D21F3AE2DCCB}"/>
              </a:ext>
            </a:extLst>
          </p:cNvPr>
          <p:cNvSpPr txBox="1"/>
          <p:nvPr/>
        </p:nvSpPr>
        <p:spPr>
          <a:xfrm>
            <a:off x="7076049" y="6013938"/>
            <a:ext cx="418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Sağa çarpık ama yüksek sağa çarpık bir veri</a:t>
            </a:r>
          </a:p>
        </p:txBody>
      </p:sp>
    </p:spTree>
    <p:extLst>
      <p:ext uri="{BB962C8B-B14F-4D97-AF65-F5344CB8AC3E}">
        <p14:creationId xmlns:p14="http://schemas.microsoft.com/office/powerpoint/2010/main" val="1836586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8585BAC-28DD-403E-A9E4-6124D79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2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0F2584A-9716-443C-A7D5-BA6E7DCE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44EA730-2957-48B1-9C60-C30330365EEF}"/>
              </a:ext>
            </a:extLst>
          </p:cNvPr>
          <p:cNvSpPr txBox="1"/>
          <p:nvPr/>
        </p:nvSpPr>
        <p:spPr>
          <a:xfrm>
            <a:off x="478302" y="1041009"/>
            <a:ext cx="108675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Kırmızı : Standart normal dağılıma uygun ( istatistik literatüründe yer alan bir dağılım türüdür. Sürekli değişkenlerin</a:t>
            </a:r>
          </a:p>
          <a:p>
            <a:r>
              <a:rPr lang="tr-TR" dirty="0"/>
              <a:t>dağılımını ifade eder.  Standart yani ön koşul dağılım olarak kabul edilen dağılım türü ) </a:t>
            </a:r>
          </a:p>
          <a:p>
            <a:endParaRPr lang="tr-TR" dirty="0"/>
          </a:p>
          <a:p>
            <a:r>
              <a:rPr lang="tr-TR" dirty="0"/>
              <a:t>Mavi : Sivri dağılım</a:t>
            </a:r>
          </a:p>
          <a:p>
            <a:endParaRPr lang="tr-TR" dirty="0"/>
          </a:p>
          <a:p>
            <a:r>
              <a:rPr lang="tr-TR" dirty="0"/>
              <a:t>Yeşil : Basık dağılım </a:t>
            </a:r>
          </a:p>
        </p:txBody>
      </p:sp>
    </p:spTree>
    <p:extLst>
      <p:ext uri="{BB962C8B-B14F-4D97-AF65-F5344CB8AC3E}">
        <p14:creationId xmlns:p14="http://schemas.microsoft.com/office/powerpoint/2010/main" val="415575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F0E863C-AD39-4828-9506-D0B5CC969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73BFD42-83AD-4234-BF8E-88379BB57EA5}"/>
              </a:ext>
            </a:extLst>
          </p:cNvPr>
          <p:cNvSpPr txBox="1"/>
          <p:nvPr/>
        </p:nvSpPr>
        <p:spPr>
          <a:xfrm>
            <a:off x="576775" y="1941342"/>
            <a:ext cx="419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Her biri için standart sapmalar değişecektir.</a:t>
            </a:r>
          </a:p>
        </p:txBody>
      </p:sp>
    </p:spTree>
    <p:extLst>
      <p:ext uri="{BB962C8B-B14F-4D97-AF65-F5344CB8AC3E}">
        <p14:creationId xmlns:p14="http://schemas.microsoft.com/office/powerpoint/2010/main" val="90693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0EBB02A-2C37-4A1B-BB80-6643C229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0034EC3-8717-460A-A723-55FF930D2980}"/>
              </a:ext>
            </a:extLst>
          </p:cNvPr>
          <p:cNvSpPr txBox="1"/>
          <p:nvPr/>
        </p:nvSpPr>
        <p:spPr>
          <a:xfrm>
            <a:off x="9889588" y="2715065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Birim, her bir </a:t>
            </a:r>
          </a:p>
          <a:p>
            <a:r>
              <a:rPr lang="tr-TR" dirty="0" err="1"/>
              <a:t>SATIR'dır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25D4790-4017-4A7E-9707-2EB5D2CD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E04E16D-8ECD-4B56-895D-7992E0EA0E56}"/>
              </a:ext>
            </a:extLst>
          </p:cNvPr>
          <p:cNvSpPr txBox="1"/>
          <p:nvPr/>
        </p:nvSpPr>
        <p:spPr>
          <a:xfrm>
            <a:off x="1069145" y="1041009"/>
            <a:ext cx="3984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Birden fazla hesaplama yöntemi vardır.</a:t>
            </a:r>
          </a:p>
          <a:p>
            <a:endParaRPr lang="tr-TR" dirty="0"/>
          </a:p>
          <a:p>
            <a:r>
              <a:rPr lang="tr-TR" dirty="0"/>
              <a:t>Bu moment(m)</a:t>
            </a:r>
            <a:r>
              <a:rPr lang="tr-TR" dirty="0" err="1"/>
              <a:t>lere</a:t>
            </a:r>
            <a:r>
              <a:rPr lang="tr-TR" dirty="0"/>
              <a:t> dayalı hesaplamadır. 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E0268D6-7B75-44FD-8336-3C4182B063AD}"/>
              </a:ext>
            </a:extLst>
          </p:cNvPr>
          <p:cNvSpPr txBox="1"/>
          <p:nvPr/>
        </p:nvSpPr>
        <p:spPr>
          <a:xfrm>
            <a:off x="5247249" y="856343"/>
            <a:ext cx="282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Ortalamaya göre 4. moment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B9F3EFF6-562F-44D5-B066-7BAD271A2577}"/>
              </a:ext>
            </a:extLst>
          </p:cNvPr>
          <p:cNvCxnSpPr/>
          <p:nvPr/>
        </p:nvCxnSpPr>
        <p:spPr>
          <a:xfrm flipH="1">
            <a:off x="5373858" y="1266092"/>
            <a:ext cx="1280160" cy="928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etin kutusu 9">
            <a:extLst>
              <a:ext uri="{FF2B5EF4-FFF2-40B4-BE49-F238E27FC236}">
                <a16:creationId xmlns:a16="http://schemas.microsoft.com/office/drawing/2014/main" id="{B2CEE9C8-1022-4DBE-ADEC-F6AB1067F15B}"/>
              </a:ext>
            </a:extLst>
          </p:cNvPr>
          <p:cNvSpPr txBox="1"/>
          <p:nvPr/>
        </p:nvSpPr>
        <p:spPr>
          <a:xfrm>
            <a:off x="8868242" y="844061"/>
            <a:ext cx="232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moment hesaplanması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CD361703-D0D5-47BA-AD19-20CE7655C68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8494542" y="1213393"/>
            <a:ext cx="1534980" cy="46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B7A05B3-9E74-4E6A-A5BE-4907EFA41B4F}"/>
              </a:ext>
            </a:extLst>
          </p:cNvPr>
          <p:cNvSpPr txBox="1"/>
          <p:nvPr/>
        </p:nvSpPr>
        <p:spPr>
          <a:xfrm>
            <a:off x="2341163" y="3487002"/>
            <a:ext cx="692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 işlem ile standartlaştırılmış, karşılattırılabilir bir ölçü birimi elde edilir.</a:t>
            </a:r>
          </a:p>
        </p:txBody>
      </p:sp>
    </p:spTree>
    <p:extLst>
      <p:ext uri="{BB962C8B-B14F-4D97-AF65-F5344CB8AC3E}">
        <p14:creationId xmlns:p14="http://schemas.microsoft.com/office/powerpoint/2010/main" val="1780392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B1FB695-2943-4174-A2F6-C905EFE7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7DB2D87-66A2-4C48-A6C2-BF1985189F2C}"/>
              </a:ext>
            </a:extLst>
          </p:cNvPr>
          <p:cNvSpPr txBox="1"/>
          <p:nvPr/>
        </p:nvSpPr>
        <p:spPr>
          <a:xfrm>
            <a:off x="5767754" y="5753686"/>
            <a:ext cx="5745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2,57; dağılımın basık olduğunu yani verinin standart normal</a:t>
            </a:r>
          </a:p>
          <a:p>
            <a:r>
              <a:rPr lang="tr-TR" dirty="0"/>
              <a:t>dağılıma göre yayvan olduğu anlamına gelir</a:t>
            </a:r>
          </a:p>
        </p:txBody>
      </p:sp>
    </p:spTree>
    <p:extLst>
      <p:ext uri="{BB962C8B-B14F-4D97-AF65-F5344CB8AC3E}">
        <p14:creationId xmlns:p14="http://schemas.microsoft.com/office/powerpoint/2010/main" val="30230570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FD2AA69-29A4-4292-9C69-8BEDFACED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FC88186-95E5-48A4-8269-49AAD1770F71}"/>
              </a:ext>
            </a:extLst>
          </p:cNvPr>
          <p:cNvSpPr txBox="1"/>
          <p:nvPr/>
        </p:nvSpPr>
        <p:spPr>
          <a:xfrm>
            <a:off x="956603" y="5795889"/>
            <a:ext cx="434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Okul müfredatlarına alınması tavsiye ediliyor.</a:t>
            </a:r>
          </a:p>
        </p:txBody>
      </p:sp>
    </p:spTree>
    <p:extLst>
      <p:ext uri="{BB962C8B-B14F-4D97-AF65-F5344CB8AC3E}">
        <p14:creationId xmlns:p14="http://schemas.microsoft.com/office/powerpoint/2010/main" val="3387855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C6DC00E-07F6-4E10-B157-F6AEA52A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77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5484F9A-91FB-48D3-9972-0166F374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294B416-534F-4497-A698-20FED0810737}"/>
              </a:ext>
            </a:extLst>
          </p:cNvPr>
          <p:cNvSpPr txBox="1"/>
          <p:nvPr/>
        </p:nvSpPr>
        <p:spPr>
          <a:xfrm>
            <a:off x="844062" y="1097280"/>
            <a:ext cx="11119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Bu modellerin genel amacı, bir bireyin veriye ilk dokunduğu andan son aşaması olan veri ile ilgili yorumlar yapabilme,</a:t>
            </a:r>
          </a:p>
          <a:p>
            <a:r>
              <a:rPr lang="tr-TR" dirty="0"/>
              <a:t>analitik çıkarımlarda bulunabilme süreçlerini modelleyen teorik çalışmalardır.</a:t>
            </a:r>
          </a:p>
        </p:txBody>
      </p:sp>
    </p:spTree>
    <p:extLst>
      <p:ext uri="{BB962C8B-B14F-4D97-AF65-F5344CB8AC3E}">
        <p14:creationId xmlns:p14="http://schemas.microsoft.com/office/powerpoint/2010/main" val="3707373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2B61C2C-FEAE-4CBC-81F0-E82A8654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6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2594BCF-7490-4E89-8743-971EC66C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FE8D671-1161-4F4C-9582-7600EE15D497}"/>
              </a:ext>
            </a:extLst>
          </p:cNvPr>
          <p:cNvSpPr txBox="1"/>
          <p:nvPr/>
        </p:nvSpPr>
        <p:spPr>
          <a:xfrm>
            <a:off x="548640" y="998806"/>
            <a:ext cx="11300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S1 – Verideki değişkenleri yorumlayamaz. Başlangıç seviyesi</a:t>
            </a:r>
          </a:p>
          <a:p>
            <a:r>
              <a:rPr lang="tr-TR" dirty="0"/>
              <a:t>S2- Nicel düşünmenin öneminin fark edilmeye başlanması. Merkezi eğilim ve yayılım ölçüleri yorumlanabilir ve sayılarla</a:t>
            </a:r>
          </a:p>
          <a:p>
            <a:r>
              <a:rPr lang="tr-TR" dirty="0"/>
              <a:t>ifade edilebilir bir hale gelir. Veri üzerindeki bakış açısı tek yönlüdür, veri temsilleri veya verinin analizine yönelik olarak</a:t>
            </a:r>
          </a:p>
          <a:p>
            <a:r>
              <a:rPr lang="tr-TR" dirty="0"/>
              <a:t>bağlantıların kurulamadığı bir seviyedir.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D13E7243-F69C-4E97-905A-D6B250ACD0DA}"/>
              </a:ext>
            </a:extLst>
          </p:cNvPr>
          <p:cNvSpPr txBox="1"/>
          <p:nvPr/>
        </p:nvSpPr>
        <p:spPr>
          <a:xfrm>
            <a:off x="675249" y="2743200"/>
            <a:ext cx="34780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S3 – Merkezi eğitim ve</a:t>
            </a:r>
          </a:p>
          <a:p>
            <a:r>
              <a:rPr lang="tr-TR" dirty="0"/>
              <a:t>yayılım ölçülerinin doğru bir </a:t>
            </a:r>
          </a:p>
          <a:p>
            <a:r>
              <a:rPr lang="tr-TR" dirty="0"/>
              <a:t>şekilde anlaşılmaya başlan-</a:t>
            </a:r>
          </a:p>
          <a:p>
            <a:r>
              <a:rPr lang="tr-TR" dirty="0" err="1"/>
              <a:t>dığı</a:t>
            </a:r>
            <a:r>
              <a:rPr lang="tr-TR" dirty="0"/>
              <a:t> basamak ve istatistiksel</a:t>
            </a:r>
          </a:p>
          <a:p>
            <a:r>
              <a:rPr lang="tr-TR" dirty="0"/>
              <a:t>kararlar almak için genellikle</a:t>
            </a:r>
          </a:p>
          <a:p>
            <a:r>
              <a:rPr lang="tr-TR" dirty="0"/>
              <a:t>bu nicel verilere başvurabil-</a:t>
            </a:r>
          </a:p>
          <a:p>
            <a:r>
              <a:rPr lang="tr-TR" dirty="0"/>
              <a:t>me muhakemesinin pekiştiği</a:t>
            </a:r>
          </a:p>
          <a:p>
            <a:r>
              <a:rPr lang="tr-TR" dirty="0"/>
              <a:t>basamaktır. Bağlam ve verinin</a:t>
            </a:r>
          </a:p>
          <a:p>
            <a:r>
              <a:rPr lang="tr-TR" dirty="0"/>
              <a:t>ikisinin de bilincinde olması</a:t>
            </a:r>
          </a:p>
          <a:p>
            <a:r>
              <a:rPr lang="tr-TR" dirty="0"/>
              <a:t>ve bu kavramlar arasında ufak</a:t>
            </a:r>
          </a:p>
          <a:p>
            <a:r>
              <a:rPr lang="tr-TR" dirty="0"/>
              <a:t>ufak ilişkiler kurulmaya başlamasını</a:t>
            </a:r>
          </a:p>
          <a:p>
            <a:r>
              <a:rPr lang="tr-TR" dirty="0"/>
              <a:t>ifade eder.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E0334C2-C3B2-4142-B3DB-F5ED5D951BBF}"/>
              </a:ext>
            </a:extLst>
          </p:cNvPr>
          <p:cNvSpPr txBox="1"/>
          <p:nvPr/>
        </p:nvSpPr>
        <p:spPr>
          <a:xfrm>
            <a:off x="7526215" y="3291840"/>
            <a:ext cx="44364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S4 – Veriyi inceleme, analiz etme, yorumlama</a:t>
            </a:r>
          </a:p>
          <a:p>
            <a:r>
              <a:rPr lang="tr-TR" dirty="0"/>
              <a:t>da tam olarak bir analitik yaklaşım kullanılır.</a:t>
            </a:r>
          </a:p>
          <a:p>
            <a:r>
              <a:rPr lang="tr-TR" dirty="0"/>
              <a:t>İşlediğimiz kavramları kullanarak geçek </a:t>
            </a:r>
          </a:p>
          <a:p>
            <a:r>
              <a:rPr lang="tr-TR" dirty="0"/>
              <a:t>hayatla bir ilişki kurarak ne karşılık geldiğinin</a:t>
            </a:r>
          </a:p>
          <a:p>
            <a:r>
              <a:rPr lang="tr-TR" dirty="0"/>
              <a:t>bilinebilir bir duruma gelinmesidir. Veri ve </a:t>
            </a:r>
          </a:p>
          <a:p>
            <a:r>
              <a:rPr lang="tr-TR" dirty="0"/>
              <a:t>bağlam arasında bir ilişki kurulabilir ve bu </a:t>
            </a:r>
          </a:p>
          <a:p>
            <a:r>
              <a:rPr lang="tr-TR" dirty="0"/>
              <a:t>ilişkiye kanıtlar gösterilebilir</a:t>
            </a:r>
          </a:p>
        </p:txBody>
      </p:sp>
    </p:spTree>
    <p:extLst>
      <p:ext uri="{BB962C8B-B14F-4D97-AF65-F5344CB8AC3E}">
        <p14:creationId xmlns:p14="http://schemas.microsoft.com/office/powerpoint/2010/main" val="57382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5423D37-12DA-4D0B-9148-D77EFA06D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28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534599D-7362-4429-81F4-FFDD5CC2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1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2EAC4A6-7EC9-417B-9A11-F4B899A5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41D0A46-7E61-42FE-9CB5-4814F1987AE7}"/>
              </a:ext>
            </a:extLst>
          </p:cNvPr>
          <p:cNvSpPr txBox="1"/>
          <p:nvPr/>
        </p:nvSpPr>
        <p:spPr>
          <a:xfrm>
            <a:off x="6499274" y="3137095"/>
            <a:ext cx="253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n = 2000</a:t>
            </a:r>
          </a:p>
        </p:txBody>
      </p:sp>
    </p:spTree>
    <p:extLst>
      <p:ext uri="{BB962C8B-B14F-4D97-AF65-F5344CB8AC3E}">
        <p14:creationId xmlns:p14="http://schemas.microsoft.com/office/powerpoint/2010/main" val="107619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A6414B2-BFCE-42B0-BA5B-1E6D1B2C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205751C-EA86-4F29-AB0F-F35DD75E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98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CFA8274-06AB-4E60-B57B-189C4EB6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5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B8205C6-0ECB-46BF-9BDC-C3504256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72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C1C14BA-14C8-4954-AD29-0008582F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93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590C151-381C-4644-A1B3-39438AEB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78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538ACE1-EDDF-45C9-85CD-00D0EE59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20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F94FC74-8BC6-4ADA-8EB3-CD750748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64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4831F16-F6F0-4252-9BF6-69D7D40E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7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D3BBC99-43AB-4F84-A74B-E0B9B2ED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61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94037E4-CC79-450F-93EF-A92C0454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52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FC1F0C7-B054-47AC-9827-90E6284B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1DC467D-53A9-4BAF-86FF-9BF3F87A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C546FC1-7D79-4FA0-9CC7-D3A4E03E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727</Words>
  <Application>Microsoft Office PowerPoint</Application>
  <PresentationFormat>Geniş ekran</PresentationFormat>
  <Paragraphs>126</Paragraphs>
  <Slides>69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GreycliffCF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44</cp:revision>
  <dcterms:created xsi:type="dcterms:W3CDTF">2020-08-31T17:42:26Z</dcterms:created>
  <dcterms:modified xsi:type="dcterms:W3CDTF">2020-09-14T22:27:47Z</dcterms:modified>
</cp:coreProperties>
</file>